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3"/>
  </p:notesMasterIdLst>
  <p:sldIdLst>
    <p:sldId id="256" r:id="rId2"/>
    <p:sldId id="267" r:id="rId3"/>
    <p:sldId id="274" r:id="rId4"/>
    <p:sldId id="270" r:id="rId5"/>
    <p:sldId id="268" r:id="rId6"/>
    <p:sldId id="260" r:id="rId7"/>
    <p:sldId id="266" r:id="rId8"/>
    <p:sldId id="271" r:id="rId9"/>
    <p:sldId id="272" r:id="rId10"/>
    <p:sldId id="269" r:id="rId11"/>
    <p:sldId id="27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9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4753938F-5459-C64F-8E15-A1201A532916}" type="datetime1">
              <a:rPr lang="en-US"/>
              <a:pPr>
                <a:defRPr/>
              </a:pPr>
              <a:t>2014-07-29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581BB2B9-DEFD-994B-966C-5CB29CC19E05}" type="slidenum">
              <a:rPr lang="en-US"/>
              <a:pPr>
                <a:defRPr/>
              </a:pPr>
              <a:t>‹#›</a:t>
            </a:fld>
            <a:endParaRPr lang="en-US"/>
          </a:p>
        </p:txBody>
      </p:sp>
    </p:spTree>
    <p:extLst>
      <p:ext uri="{BB962C8B-B14F-4D97-AF65-F5344CB8AC3E}">
        <p14:creationId xmlns:p14="http://schemas.microsoft.com/office/powerpoint/2010/main" val="154810655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toryofstuff.org/movies/story-of-change/"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sng">
                <a:latin typeface="Calibri" charset="0"/>
                <a:hlinkClick r:id="rId3"/>
              </a:rPr>
              <a:t>http://storyofstuff.org/movies/story-of-change/</a:t>
            </a:r>
            <a:endParaRPr lang="en-US">
              <a:latin typeface="Calibri" charset="0"/>
            </a:endParaRPr>
          </a:p>
          <a:p>
            <a:endParaRPr lang="en-US">
              <a:latin typeface="Calibri"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E23FBB-9F88-1240-9588-2202C0969230}" type="slidenum">
              <a:rPr lang="en-US" sz="1200"/>
              <a:pPr eaLnBrk="1" hangingPunct="1"/>
              <a:t>5</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Calibri" charset="0"/>
              </a:rPr>
              <a:t>http://www.youtube.com/watch?v=k1idmn96ceY </a:t>
            </a:r>
          </a:p>
          <a:p>
            <a:endParaRPr lang="en-US">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92B2515-5454-D948-A384-AB2A6CD3B494}" type="slidenum">
              <a:rPr lang="en-US" sz="1200"/>
              <a:pPr eaLnBrk="1" hangingPunct="1"/>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smtClean="0"/>
            </a:lvl1pPr>
          </a:lstStyle>
          <a:p>
            <a:pPr>
              <a:defRPr/>
            </a:pPr>
            <a:fld id="{443C4FB7-3905-BD40-8F24-DBE3656D0DC7}" type="datetime1">
              <a:rPr lang="en-US"/>
              <a:pPr>
                <a:defRPr/>
              </a:pPr>
              <a:t>2014-07-29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E690D0DE-93DF-7247-9ED5-F912DCCE909A}" type="slidenum">
              <a:rPr lang="en-US"/>
              <a:pPr>
                <a:defRPr/>
              </a:pPr>
              <a:t>‹#›</a:t>
            </a:fld>
            <a:endParaRPr lang="en-US"/>
          </a:p>
        </p:txBody>
      </p:sp>
    </p:spTree>
    <p:extLst>
      <p:ext uri="{BB962C8B-B14F-4D97-AF65-F5344CB8AC3E}">
        <p14:creationId xmlns:p14="http://schemas.microsoft.com/office/powerpoint/2010/main" val="35797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EEEA41-338C-4C41-94AF-2BFC8E1E3CB1}" type="datetime1">
              <a:rPr lang="en-US"/>
              <a:pPr>
                <a:defRPr/>
              </a:pPr>
              <a:t>2014-07-29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503093-F0D2-484F-94D7-D3159D41092D}" type="slidenum">
              <a:rPr lang="en-US"/>
              <a:pPr>
                <a:defRPr/>
              </a:pPr>
              <a:t>‹#›</a:t>
            </a:fld>
            <a:endParaRPr lang="en-US"/>
          </a:p>
        </p:txBody>
      </p:sp>
    </p:spTree>
    <p:extLst>
      <p:ext uri="{BB962C8B-B14F-4D97-AF65-F5344CB8AC3E}">
        <p14:creationId xmlns:p14="http://schemas.microsoft.com/office/powerpoint/2010/main" val="384424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EE5C5AD-4A03-B342-B0F3-A1685B735BF9}" type="datetime1">
              <a:rPr lang="en-US"/>
              <a:pPr>
                <a:defRPr/>
              </a:pPr>
              <a:t>2014-07-29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C8AFD5-9142-1F47-B70C-B4146653934C}" type="slidenum">
              <a:rPr lang="en-US"/>
              <a:pPr>
                <a:defRPr/>
              </a:pPr>
              <a:t>‹#›</a:t>
            </a:fld>
            <a:endParaRPr lang="en-US"/>
          </a:p>
        </p:txBody>
      </p:sp>
    </p:spTree>
    <p:extLst>
      <p:ext uri="{BB962C8B-B14F-4D97-AF65-F5344CB8AC3E}">
        <p14:creationId xmlns:p14="http://schemas.microsoft.com/office/powerpoint/2010/main" val="66039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257831-0A4E-DB43-9F2A-4A68B8FA5D0D}" type="datetime1">
              <a:rPr lang="en-US"/>
              <a:pPr>
                <a:defRPr/>
              </a:pPr>
              <a:t>2014-07-29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ED6F95-16CC-D146-B35D-C7902CDF63E5}" type="slidenum">
              <a:rPr lang="en-US"/>
              <a:pPr>
                <a:defRPr/>
              </a:pPr>
              <a:t>‹#›</a:t>
            </a:fld>
            <a:endParaRPr lang="en-US"/>
          </a:p>
        </p:txBody>
      </p:sp>
    </p:spTree>
    <p:extLst>
      <p:ext uri="{BB962C8B-B14F-4D97-AF65-F5344CB8AC3E}">
        <p14:creationId xmlns:p14="http://schemas.microsoft.com/office/powerpoint/2010/main" val="203562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fld id="{1105056E-9F23-324C-B76A-463BF1128C61}" type="datetime1">
              <a:rPr lang="en-US"/>
              <a:pPr>
                <a:defRPr/>
              </a:pPr>
              <a:t>2014-07-29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0042F22A-8433-A049-B4CD-BBDB761360CB}" type="slidenum">
              <a:rPr lang="en-US"/>
              <a:pPr>
                <a:defRPr/>
              </a:pPr>
              <a:t>‹#›</a:t>
            </a:fld>
            <a:endParaRPr lang="en-US"/>
          </a:p>
        </p:txBody>
      </p:sp>
    </p:spTree>
    <p:extLst>
      <p:ext uri="{BB962C8B-B14F-4D97-AF65-F5344CB8AC3E}">
        <p14:creationId xmlns:p14="http://schemas.microsoft.com/office/powerpoint/2010/main" val="14607068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2B8B2ED-55CE-974F-A233-1937A8983FFE}" type="datetime1">
              <a:rPr lang="en-US"/>
              <a:pPr>
                <a:defRPr/>
              </a:pPr>
              <a:t>2014-07-29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F9FE91-E67A-E345-88F9-037A2C7D108D}" type="slidenum">
              <a:rPr lang="en-US"/>
              <a:pPr>
                <a:defRPr/>
              </a:pPr>
              <a:t>‹#›</a:t>
            </a:fld>
            <a:endParaRPr lang="en-US"/>
          </a:p>
        </p:txBody>
      </p:sp>
    </p:spTree>
    <p:extLst>
      <p:ext uri="{BB962C8B-B14F-4D97-AF65-F5344CB8AC3E}">
        <p14:creationId xmlns:p14="http://schemas.microsoft.com/office/powerpoint/2010/main" val="21446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smtClean="0"/>
            </a:lvl1pPr>
          </a:lstStyle>
          <a:p>
            <a:pPr>
              <a:defRPr/>
            </a:pPr>
            <a:fld id="{758333E1-CEB5-BA45-8440-10BAB9291AC9}" type="datetime1">
              <a:rPr lang="en-US"/>
              <a:pPr>
                <a:defRPr/>
              </a:pPr>
              <a:t>2014-07-29</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smtClean="0"/>
            </a:lvl1pPr>
          </a:lstStyle>
          <a:p>
            <a:pPr>
              <a:defRPr/>
            </a:pPr>
            <a:fld id="{4868F1D9-7BB2-7C40-8B06-0C4E33EF8E9B}" type="slidenum">
              <a:rPr lang="en-US"/>
              <a:pPr>
                <a:defRPr/>
              </a:pPr>
              <a:t>‹#›</a:t>
            </a:fld>
            <a:endParaRPr lang="en-US"/>
          </a:p>
        </p:txBody>
      </p:sp>
    </p:spTree>
    <p:extLst>
      <p:ext uri="{BB962C8B-B14F-4D97-AF65-F5344CB8AC3E}">
        <p14:creationId xmlns:p14="http://schemas.microsoft.com/office/powerpoint/2010/main" val="387418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4783D3-A147-0149-9D09-F33C4DBFCDA5}" type="datetime1">
              <a:rPr lang="en-US"/>
              <a:pPr>
                <a:defRPr/>
              </a:pPr>
              <a:t>2014-07-29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E95261-22FD-C44A-8FBD-746E1EE34697}" type="slidenum">
              <a:rPr lang="en-US"/>
              <a:pPr>
                <a:defRPr/>
              </a:pPr>
              <a:t>‹#›</a:t>
            </a:fld>
            <a:endParaRPr lang="en-US"/>
          </a:p>
        </p:txBody>
      </p:sp>
    </p:spTree>
    <p:extLst>
      <p:ext uri="{BB962C8B-B14F-4D97-AF65-F5344CB8AC3E}">
        <p14:creationId xmlns:p14="http://schemas.microsoft.com/office/powerpoint/2010/main" val="253188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8DAA2D-97AE-8B48-8279-91CE13467A96}" type="datetime1">
              <a:rPr lang="en-US"/>
              <a:pPr>
                <a:defRPr/>
              </a:pPr>
              <a:t>2014-07-29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E864293-12EF-BE43-B33A-B1E9169EC148}" type="slidenum">
              <a:rPr lang="en-US"/>
              <a:pPr>
                <a:defRPr/>
              </a:pPr>
              <a:t>‹#›</a:t>
            </a:fld>
            <a:endParaRPr lang="en-US"/>
          </a:p>
        </p:txBody>
      </p:sp>
    </p:spTree>
    <p:extLst>
      <p:ext uri="{BB962C8B-B14F-4D97-AF65-F5344CB8AC3E}">
        <p14:creationId xmlns:p14="http://schemas.microsoft.com/office/powerpoint/2010/main" val="397755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fld id="{1844CA20-A1D0-254D-A8DA-FB09F782DA2F}" type="datetime1">
              <a:rPr lang="en-US"/>
              <a:pPr>
                <a:defRPr/>
              </a:pPr>
              <a:t>2014-07-29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smtClean="0"/>
            </a:lvl1pPr>
          </a:lstStyle>
          <a:p>
            <a:pPr>
              <a:defRPr/>
            </a:pPr>
            <a:fld id="{1FA4A39F-40D5-CF40-931F-8B15B24A8097}" type="slidenum">
              <a:rPr lang="en-US"/>
              <a:pPr>
                <a:defRPr/>
              </a:pPr>
              <a:t>‹#›</a:t>
            </a:fld>
            <a:endParaRPr lang="en-US"/>
          </a:p>
        </p:txBody>
      </p:sp>
    </p:spTree>
    <p:extLst>
      <p:ext uri="{BB962C8B-B14F-4D97-AF65-F5344CB8AC3E}">
        <p14:creationId xmlns:p14="http://schemas.microsoft.com/office/powerpoint/2010/main" val="17017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291022-C2E9-084E-9AC1-7E1DDF2928C9}" type="datetime1">
              <a:rPr lang="en-US"/>
              <a:pPr>
                <a:defRPr/>
              </a:pPr>
              <a:t>2014-07-29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3244BB-F03A-1A42-821E-5725A9D2F3B0}" type="slidenum">
              <a:rPr lang="en-US"/>
              <a:pPr>
                <a:defRPr/>
              </a:pPr>
              <a:t>‹#›</a:t>
            </a:fld>
            <a:endParaRPr lang="en-US"/>
          </a:p>
        </p:txBody>
      </p:sp>
    </p:spTree>
    <p:extLst>
      <p:ext uri="{BB962C8B-B14F-4D97-AF65-F5344CB8AC3E}">
        <p14:creationId xmlns:p14="http://schemas.microsoft.com/office/powerpoint/2010/main" val="1909900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defRPr>
            </a:lvl1pPr>
          </a:lstStyle>
          <a:p>
            <a:pPr>
              <a:defRPr/>
            </a:pPr>
            <a:fld id="{CDF7A472-495A-5E49-A809-4EEAA2563F1F}" type="datetime1">
              <a:rPr lang="en-US"/>
              <a:pPr>
                <a:defRPr/>
              </a:pPr>
              <a:t>2014-07-29</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r" fontAlgn="auto">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smtClean="0">
                <a:solidFill>
                  <a:srgbClr val="FFFFFF"/>
                </a:solidFill>
              </a:defRPr>
            </a:lvl1pPr>
          </a:lstStyle>
          <a:p>
            <a:pPr>
              <a:defRPr/>
            </a:pPr>
            <a:fld id="{F44E92F0-EA71-DD44-A882-BEFBE5197A5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25" r:id="rId1"/>
    <p:sldLayoutId id="2147484218" r:id="rId2"/>
    <p:sldLayoutId id="2147484226" r:id="rId3"/>
    <p:sldLayoutId id="2147484219" r:id="rId4"/>
    <p:sldLayoutId id="2147484227" r:id="rId5"/>
    <p:sldLayoutId id="2147484220" r:id="rId6"/>
    <p:sldLayoutId id="2147484221" r:id="rId7"/>
    <p:sldLayoutId id="2147484228" r:id="rId8"/>
    <p:sldLayoutId id="2147484222" r:id="rId9"/>
    <p:sldLayoutId id="2147484223" r:id="rId10"/>
    <p:sldLayoutId id="2147484224"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ＭＳ Ｐゴシック" charset="0"/>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ＭＳ Ｐゴシック" charset="0"/>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ＭＳ Ｐゴシック" charset="0"/>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ＭＳ Ｐゴシック" charset="0"/>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ＭＳ Ｐゴシック" charset="0"/>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k1idmn96ceY"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oryofstuff.org/movies/story-of-change/"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en-US" cap="none"/>
              <a:t>CHALLENGES TO CHANGE</a:t>
            </a:r>
          </a:p>
        </p:txBody>
      </p:sp>
      <p:sp>
        <p:nvSpPr>
          <p:cNvPr id="14338" name="Subtitle 2"/>
          <p:cNvSpPr>
            <a:spLocks noGrp="1"/>
          </p:cNvSpPr>
          <p:nvPr>
            <p:ph type="subTitle" idx="1"/>
          </p:nvPr>
        </p:nvSpPr>
        <p:spPr>
          <a:xfrm>
            <a:off x="685800" y="3505200"/>
            <a:ext cx="7848600" cy="1752600"/>
          </a:xfrm>
        </p:spPr>
        <p:txBody>
          <a:bodyPr/>
          <a:lstStyle/>
          <a:p>
            <a:r>
              <a:rPr lang="en-US">
                <a:solidFill>
                  <a:srgbClr val="57576E"/>
                </a:solidFill>
                <a:latin typeface="Arial" charset="0"/>
              </a:rPr>
              <a:t>Climate Justice in BC: Lessons for Transformation</a:t>
            </a:r>
          </a:p>
          <a:p>
            <a:r>
              <a:rPr lang="en-US" b="1">
                <a:solidFill>
                  <a:srgbClr val="57576E"/>
                </a:solidFill>
                <a:latin typeface="Arial" charset="0"/>
              </a:rPr>
              <a:t>www.teachclimatejustice.ca</a:t>
            </a:r>
          </a:p>
          <a:p>
            <a:pPr eaLnBrk="1" hangingPunct="1"/>
            <a:endParaRPr lang="en-US">
              <a:solidFill>
                <a:srgbClr val="57576E"/>
              </a:solidFill>
              <a:latin typeface="Arial" charset="0"/>
            </a:endParaRPr>
          </a:p>
          <a:p>
            <a:pPr eaLnBrk="1" hangingPunct="1"/>
            <a:endParaRPr lang="en-US">
              <a:solidFill>
                <a:srgbClr val="57576E"/>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p:txBody>
          <a:bodyPr wrap="square" numCol="1" anchorCtr="0" compatLnSpc="1">
            <a:prstTxWarp prst="textNoShape">
              <a:avLst/>
            </a:prstTxWarp>
          </a:bodyPr>
          <a:lstStyle/>
          <a:p>
            <a:pPr>
              <a:defRPr/>
            </a:pPr>
            <a:r>
              <a:rPr lang="en-US"/>
              <a:t>Youth4Tap at Windermere </a:t>
            </a:r>
          </a:p>
        </p:txBody>
      </p:sp>
      <p:pic>
        <p:nvPicPr>
          <p:cNvPr id="24578" name="Content Placeholder 4" descr="module 8 youtube youth4tap.png">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rcRect l="-308" r="-308"/>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p:txBody>
          <a:bodyPr wrap="square" numCol="1" anchorCtr="0" compatLnSpc="1">
            <a:prstTxWarp prst="textNoShape">
              <a:avLst/>
            </a:prstTxWarp>
          </a:bodyPr>
          <a:lstStyle/>
          <a:p>
            <a:pPr>
              <a:defRPr/>
            </a:pPr>
            <a:r>
              <a:rPr lang="en-US"/>
              <a:t>Positive change is possible</a:t>
            </a:r>
          </a:p>
        </p:txBody>
      </p:sp>
      <p:sp>
        <p:nvSpPr>
          <p:cNvPr id="26626" name="Content Placeholder 2"/>
          <p:cNvSpPr>
            <a:spLocks noGrp="1"/>
          </p:cNvSpPr>
          <p:nvPr>
            <p:ph idx="1"/>
          </p:nvPr>
        </p:nvSpPr>
        <p:spPr/>
        <p:txBody>
          <a:bodyPr/>
          <a:lstStyle/>
          <a:p>
            <a:pPr marL="514350" indent="-514350">
              <a:spcAft>
                <a:spcPts val="1200"/>
              </a:spcAft>
              <a:buFont typeface="Arial" charset="0"/>
              <a:buAutoNum type="arabicPeriod"/>
            </a:pPr>
            <a:r>
              <a:rPr lang="en-US" sz="2800">
                <a:latin typeface="Arial" charset="0"/>
              </a:rPr>
              <a:t>What systems or policies in our school or community could we try to change in order to move towards climate justice?</a:t>
            </a:r>
          </a:p>
          <a:p>
            <a:pPr marL="514350" indent="-514350">
              <a:spcAft>
                <a:spcPts val="1200"/>
              </a:spcAft>
              <a:buFont typeface="Arial" charset="0"/>
              <a:buAutoNum type="arabicPeriod"/>
            </a:pPr>
            <a:r>
              <a:rPr lang="en-US" sz="2800">
                <a:latin typeface="Arial" charset="0"/>
              </a:rPr>
              <a:t>What would be our big ideas?  </a:t>
            </a:r>
          </a:p>
          <a:p>
            <a:pPr marL="514350" indent="-514350">
              <a:spcAft>
                <a:spcPts val="1200"/>
              </a:spcAft>
              <a:buFont typeface="Arial" charset="0"/>
              <a:buAutoNum type="arabicPeriod"/>
            </a:pPr>
            <a:r>
              <a:rPr lang="en-US" sz="2800">
                <a:latin typeface="Arial" charset="0"/>
              </a:rPr>
              <a:t>Who would we network with in our communities?  </a:t>
            </a:r>
          </a:p>
          <a:p>
            <a:pPr marL="514350" indent="-514350">
              <a:spcAft>
                <a:spcPts val="1200"/>
              </a:spcAft>
              <a:buFont typeface="Arial" charset="0"/>
              <a:buAutoNum type="arabicPeriod"/>
            </a:pPr>
            <a:r>
              <a:rPr lang="en-US" sz="2800">
                <a:latin typeface="Arial" charset="0"/>
              </a:rPr>
              <a:t>What collective actions could we engage in to try to make change happen?</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p:txBody>
          <a:bodyPr wrap="square" numCol="1" anchorCtr="0" compatLnSpc="1">
            <a:prstTxWarp prst="textNoShape">
              <a:avLst/>
            </a:prstTxWarp>
          </a:bodyPr>
          <a:lstStyle/>
          <a:p>
            <a:pPr>
              <a:defRPr/>
            </a:pPr>
            <a:r>
              <a:rPr lang="en-US"/>
              <a:t>Types of change</a:t>
            </a:r>
          </a:p>
        </p:txBody>
      </p:sp>
      <p:sp>
        <p:nvSpPr>
          <p:cNvPr id="15363" name="Content Placeholder 2"/>
          <p:cNvSpPr>
            <a:spLocks noGrp="1"/>
          </p:cNvSpPr>
          <p:nvPr>
            <p:ph idx="1"/>
          </p:nvPr>
        </p:nvSpPr>
        <p:spPr/>
        <p:txBody>
          <a:bodyPr/>
          <a:lstStyle/>
          <a:p>
            <a:pPr marL="0" indent="0">
              <a:spcAft>
                <a:spcPts val="600"/>
              </a:spcAft>
              <a:buFont typeface="Arial" charset="0"/>
              <a:buNone/>
            </a:pPr>
            <a:r>
              <a:rPr lang="en-US" sz="2800" b="1">
                <a:latin typeface="Arial" charset="0"/>
              </a:rPr>
              <a:t>Personal change </a:t>
            </a:r>
            <a:r>
              <a:rPr lang="en-US" sz="2800">
                <a:latin typeface="Arial" charset="0"/>
              </a:rPr>
              <a:t>– changes you can make in your own behavior to address climate change and reduce greenhouse gas emissions.</a:t>
            </a:r>
          </a:p>
          <a:p>
            <a:pPr marL="0" indent="0">
              <a:spcBef>
                <a:spcPts val="1963"/>
              </a:spcBef>
              <a:spcAft>
                <a:spcPts val="600"/>
              </a:spcAft>
              <a:buFont typeface="Arial" charset="0"/>
              <a:buNone/>
            </a:pPr>
            <a:r>
              <a:rPr lang="en-US" sz="2800" b="1">
                <a:latin typeface="Arial" charset="0"/>
              </a:rPr>
              <a:t>Systemic change </a:t>
            </a:r>
            <a:r>
              <a:rPr lang="en-US" sz="2800">
                <a:latin typeface="Arial" charset="0"/>
              </a:rPr>
              <a:t>– changes in systems or our environment that address the underlying causes of climate change and high greenhouse gas emissions.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p:tgtEl>
                                          <p:spTgt spid="1536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5363">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p:tgtEl>
                                          <p:spTgt spid="1536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wrap="square" numCol="1" anchorCtr="0" compatLnSpc="1">
            <a:prstTxWarp prst="textNoShape">
              <a:avLst/>
            </a:prstTxWarp>
          </a:bodyPr>
          <a:lstStyle/>
          <a:p>
            <a:pPr>
              <a:defRPr/>
            </a:pPr>
            <a:r>
              <a:rPr lang="en-US">
                <a:latin typeface="Arial" charset="0"/>
              </a:rPr>
              <a:t>Brainstorm as a class</a:t>
            </a:r>
          </a:p>
        </p:txBody>
      </p:sp>
      <p:sp>
        <p:nvSpPr>
          <p:cNvPr id="3" name="Content Placeholder 2"/>
          <p:cNvSpPr>
            <a:spLocks noGrp="1"/>
          </p:cNvSpPr>
          <p:nvPr>
            <p:ph idx="1"/>
          </p:nvPr>
        </p:nvSpPr>
        <p:spPr/>
        <p:txBody>
          <a:bodyPr/>
          <a:lstStyle/>
          <a:p>
            <a:r>
              <a:rPr lang="en-US" sz="3400">
                <a:latin typeface="Arial" charset="0"/>
              </a:rPr>
              <a:t>What are some examples of successful change movements through history?</a:t>
            </a:r>
          </a:p>
          <a:p>
            <a:endParaRPr lang="en-US" sz="2800">
              <a:latin typeface="Arial" charset="0"/>
            </a:endParaRPr>
          </a:p>
          <a:p>
            <a:pPr>
              <a:buFont typeface="Arial" charset="0"/>
              <a:buNone/>
            </a:pPr>
            <a:r>
              <a:rPr lang="en-US" sz="2800" b="1">
                <a:latin typeface="Arial" charset="0"/>
              </a:rPr>
              <a:t>Questions:</a:t>
            </a:r>
          </a:p>
          <a:p>
            <a:r>
              <a:rPr lang="en-US" sz="2800">
                <a:latin typeface="Arial" charset="0"/>
              </a:rPr>
              <a:t>Why do you think these change movements were successful?</a:t>
            </a:r>
          </a:p>
          <a:p>
            <a:r>
              <a:rPr lang="en-US" sz="2800">
                <a:latin typeface="Arial" charset="0"/>
              </a:rPr>
              <a:t>What are some of the obstacles and challenges the movements faced and overcame?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wrap="square" numCol="1" anchorCtr="0" compatLnSpc="1">
            <a:prstTxWarp prst="textNoShape">
              <a:avLst/>
            </a:prstTxWarp>
          </a:bodyPr>
          <a:lstStyle/>
          <a:p>
            <a:pPr>
              <a:defRPr/>
            </a:pPr>
            <a:r>
              <a:rPr lang="en-US" sz="3200" i="1"/>
              <a:t>The Story of Change </a:t>
            </a:r>
            <a:r>
              <a:rPr lang="en-US" sz="3200"/>
              <a:t>– Guiding questions</a:t>
            </a:r>
          </a:p>
        </p:txBody>
      </p:sp>
      <p:sp>
        <p:nvSpPr>
          <p:cNvPr id="17410" name="Content Placeholder 2"/>
          <p:cNvSpPr>
            <a:spLocks noGrp="1"/>
          </p:cNvSpPr>
          <p:nvPr>
            <p:ph idx="1"/>
          </p:nvPr>
        </p:nvSpPr>
        <p:spPr/>
        <p:txBody>
          <a:bodyPr/>
          <a:lstStyle/>
          <a:p>
            <a:pPr marL="514350" indent="-514350">
              <a:spcAft>
                <a:spcPts val="1200"/>
              </a:spcAft>
              <a:buFont typeface="Arial" charset="0"/>
              <a:buAutoNum type="arabicPeriod"/>
            </a:pPr>
            <a:r>
              <a:rPr lang="en-US" sz="2800">
                <a:latin typeface="Arial" charset="0"/>
              </a:rPr>
              <a:t>What do you think are the biggest challenges to change?</a:t>
            </a:r>
          </a:p>
          <a:p>
            <a:pPr marL="514350" indent="-514350">
              <a:spcAft>
                <a:spcPts val="1200"/>
              </a:spcAft>
              <a:buFont typeface="Arial" charset="0"/>
              <a:buAutoNum type="arabicPeriod"/>
            </a:pPr>
            <a:r>
              <a:rPr lang="en-US" sz="2800">
                <a:latin typeface="Arial" charset="0"/>
              </a:rPr>
              <a:t>What do you think people need to do to make lasting change in the world?</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wrap="square" numCol="1" anchorCtr="0" compatLnSpc="1">
            <a:prstTxWarp prst="textNoShape">
              <a:avLst/>
            </a:prstTxWarp>
          </a:bodyPr>
          <a:lstStyle/>
          <a:p>
            <a:pPr>
              <a:defRPr/>
            </a:pPr>
            <a:r>
              <a:rPr lang="en-US" i="1"/>
              <a:t>The Story of Change</a:t>
            </a:r>
          </a:p>
        </p:txBody>
      </p:sp>
      <p:pic>
        <p:nvPicPr>
          <p:cNvPr id="18434" name="Content Placeholder 5" descr="module 8 story of change screen.png">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rcRect t="-6346" b="-6346"/>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t>How do we make change happen?</a:t>
            </a:r>
          </a:p>
        </p:txBody>
      </p:sp>
      <p:sp>
        <p:nvSpPr>
          <p:cNvPr id="17410" name="Content Placeholder 2"/>
          <p:cNvSpPr>
            <a:spLocks noGrp="1"/>
          </p:cNvSpPr>
          <p:nvPr>
            <p:ph idx="1"/>
          </p:nvPr>
        </p:nvSpPr>
        <p:spPr/>
        <p:txBody>
          <a:bodyPr/>
          <a:lstStyle/>
          <a:p>
            <a:pPr marL="0" indent="0" eaLnBrk="1" hangingPunct="1">
              <a:buFont typeface="Arial" charset="0"/>
              <a:buNone/>
            </a:pPr>
            <a:r>
              <a:rPr lang="en-US" sz="2800">
                <a:latin typeface="Arial" charset="0"/>
              </a:rPr>
              <a:t>How much popular support do you think the average social change movement needs to make meaningful, widespread change actually happen? </a:t>
            </a:r>
          </a:p>
          <a:p>
            <a:pPr marL="0" indent="0">
              <a:buFont typeface="Arial" charset="0"/>
              <a:buNone/>
            </a:pPr>
            <a:endParaRPr lang="en-US" sz="2800">
              <a:latin typeface="Arial" charset="0"/>
            </a:endParaRPr>
          </a:p>
          <a:p>
            <a:pPr marL="0" indent="0">
              <a:buFont typeface="Arial" charset="0"/>
              <a:buNone/>
            </a:pPr>
            <a:r>
              <a:rPr lang="en-US" sz="2800">
                <a:latin typeface="Arial" charset="0"/>
              </a:rPr>
              <a:t>At the time of Martin Luther King Jr.</a:t>
            </a:r>
            <a:r>
              <a:rPr lang="en-CA" sz="2800">
                <a:latin typeface="Arial" charset="0"/>
              </a:rPr>
              <a:t>’</a:t>
            </a:r>
            <a:r>
              <a:rPr lang="en-US" altLang="ja-JP" sz="2800">
                <a:latin typeface="Arial" charset="0"/>
              </a:rPr>
              <a:t>s march on Washington, only 23% of Americans supported him.</a:t>
            </a:r>
            <a:endParaRPr lang="en-US" sz="2800">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Effect transition="in" filter="fade">
                                      <p:cBhvr>
                                        <p:cTn id="7"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a:t>Support for climate action in BC</a:t>
            </a:r>
          </a:p>
        </p:txBody>
      </p:sp>
      <p:sp>
        <p:nvSpPr>
          <p:cNvPr id="17410" name="Content Placeholder 2"/>
          <p:cNvSpPr>
            <a:spLocks noGrp="1"/>
          </p:cNvSpPr>
          <p:nvPr>
            <p:ph idx="1"/>
          </p:nvPr>
        </p:nvSpPr>
        <p:spPr/>
        <p:txBody>
          <a:bodyPr/>
          <a:lstStyle/>
          <a:p>
            <a:pPr marL="0" indent="0">
              <a:buFont typeface="Arial" charset="0"/>
              <a:buNone/>
            </a:pPr>
            <a:r>
              <a:rPr lang="en-US">
                <a:latin typeface="Arial" charset="0"/>
              </a:rPr>
              <a:t>What percentage of people in BC do you think support climate action initiatives for the province, such as investments in public transportation, transition programs for workers in fossil fuel industries, and subsidies for home and building retrofits?</a:t>
            </a:r>
          </a:p>
          <a:p>
            <a:pPr marL="0" indent="0" eaLnBrk="1" hangingPunct="1">
              <a:spcBef>
                <a:spcPts val="1400"/>
              </a:spcBef>
            </a:pPr>
            <a:r>
              <a:rPr lang="en-US">
                <a:latin typeface="Arial" charset="0"/>
              </a:rPr>
              <a:t>It</a:t>
            </a:r>
            <a:r>
              <a:rPr lang="en-CA">
                <a:latin typeface="Arial" charset="0"/>
              </a:rPr>
              <a:t>’</a:t>
            </a:r>
            <a:r>
              <a:rPr lang="en-US" altLang="ja-JP">
                <a:latin typeface="Arial" charset="0"/>
              </a:rPr>
              <a:t>s around 80% to 95%!</a:t>
            </a:r>
          </a:p>
          <a:p>
            <a:pPr marL="0" indent="0" eaLnBrk="1" hangingPunct="1">
              <a:spcBef>
                <a:spcPts val="1400"/>
              </a:spcBef>
            </a:pPr>
            <a:r>
              <a:rPr lang="en-US">
                <a:latin typeface="Arial" charset="0"/>
              </a:rPr>
              <a:t>86% of people in BC believe climate action will be good for people and the province regardless of whether they think climate change is a serious threat</a:t>
            </a:r>
          </a:p>
          <a:p>
            <a:pPr marL="0" indent="0" eaLnBrk="1" hangingPunct="1">
              <a:spcBef>
                <a:spcPts val="1400"/>
              </a:spcBef>
            </a:pPr>
            <a:r>
              <a:rPr lang="en-US">
                <a:latin typeface="Arial" charset="0"/>
              </a:rPr>
              <a:t>89% agree that </a:t>
            </a:r>
            <a:r>
              <a:rPr lang="ja-JP" altLang="en-US">
                <a:latin typeface="Arial" charset="0"/>
              </a:rPr>
              <a:t>“</a:t>
            </a:r>
            <a:r>
              <a:rPr lang="en-US" altLang="ja-JP">
                <a:latin typeface="Arial" charset="0"/>
              </a:rPr>
              <a:t>Canadians as a whole will be better off if we can be less dependent on fossil fuels</a:t>
            </a:r>
            <a:r>
              <a:rPr lang="ja-JP" altLang="en-US">
                <a:latin typeface="Arial" charset="0"/>
              </a:rPr>
              <a:t>”</a:t>
            </a:r>
            <a:r>
              <a:rPr lang="en-US" altLang="ja-JP" b="1">
                <a:latin typeface="Arial" charset="0"/>
              </a:rPr>
              <a:t> </a:t>
            </a:r>
            <a:endParaRPr lang="en-US" altLang="ja-JP">
              <a:latin typeface="Arial" charset="0"/>
            </a:endParaRPr>
          </a:p>
          <a:p>
            <a:pPr lvl="1" eaLnBrk="1" hangingPunct="1"/>
            <a:endParaRPr lang="en-US" sz="3000">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500"/>
                                        <p:tgtEl>
                                          <p:spTgt spid="1741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10">
                                            <p:txEl>
                                              <p:pRg st="2" end="2"/>
                                            </p:txEl>
                                          </p:spTgt>
                                        </p:tgtEl>
                                        <p:attrNameLst>
                                          <p:attrName>style.visibility</p:attrName>
                                        </p:attrNameLst>
                                      </p:cBhvr>
                                      <p:to>
                                        <p:strVal val="visible"/>
                                      </p:to>
                                    </p:set>
                                    <p:animEffect transition="in" filter="fade">
                                      <p:cBhvr>
                                        <p:cTn id="10" dur="500"/>
                                        <p:tgtEl>
                                          <p:spTgt spid="17410">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10">
                                            <p:txEl>
                                              <p:pRg st="3" end="3"/>
                                            </p:txEl>
                                          </p:spTgt>
                                        </p:tgtEl>
                                        <p:attrNameLst>
                                          <p:attrName>style.visibility</p:attrName>
                                        </p:attrNameLst>
                                      </p:cBhvr>
                                      <p:to>
                                        <p:strVal val="visible"/>
                                      </p:to>
                                    </p:set>
                                    <p:animEffect transition="in" filter="fade">
                                      <p:cBhvr>
                                        <p:cTn id="13" dur="500"/>
                                        <p:tgtEl>
                                          <p:spTgt spid="174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p:txBody>
          <a:bodyPr wrap="square" numCol="1" anchorCtr="0" compatLnSpc="1">
            <a:prstTxWarp prst="textNoShape">
              <a:avLst/>
            </a:prstTxWarp>
          </a:bodyPr>
          <a:lstStyle/>
          <a:p>
            <a:pPr>
              <a:defRPr/>
            </a:pPr>
            <a:r>
              <a:rPr lang="en-US"/>
              <a:t>Support for climate action in BC</a:t>
            </a:r>
          </a:p>
        </p:txBody>
      </p:sp>
      <p:sp>
        <p:nvSpPr>
          <p:cNvPr id="22530" name="Content Placeholder 2"/>
          <p:cNvSpPr>
            <a:spLocks noGrp="1"/>
          </p:cNvSpPr>
          <p:nvPr>
            <p:ph idx="1"/>
          </p:nvPr>
        </p:nvSpPr>
        <p:spPr/>
        <p:txBody>
          <a:bodyPr/>
          <a:lstStyle/>
          <a:p>
            <a:pPr marL="0" indent="0">
              <a:spcAft>
                <a:spcPts val="600"/>
              </a:spcAft>
              <a:buFont typeface="Arial" charset="0"/>
              <a:buNone/>
            </a:pPr>
            <a:r>
              <a:rPr lang="en-US" sz="2800">
                <a:latin typeface="Arial" charset="0"/>
              </a:rPr>
              <a:t>As we saw in </a:t>
            </a:r>
            <a:r>
              <a:rPr lang="en-US" sz="2800" i="1">
                <a:latin typeface="Arial" charset="0"/>
              </a:rPr>
              <a:t>The Story of Change</a:t>
            </a:r>
            <a:r>
              <a:rPr lang="en-US" sz="2800">
                <a:latin typeface="Arial" charset="0"/>
              </a:rPr>
              <a:t> video, this means we have the numbers to make real positive change in BC around climate justice if we:</a:t>
            </a:r>
          </a:p>
          <a:p>
            <a:pPr marL="0" indent="0">
              <a:spcAft>
                <a:spcPts val="600"/>
              </a:spcAft>
            </a:pPr>
            <a:r>
              <a:rPr lang="en-US" sz="2800">
                <a:latin typeface="Arial" charset="0"/>
              </a:rPr>
              <a:t>are guided by a BIG IDEA</a:t>
            </a:r>
          </a:p>
          <a:p>
            <a:pPr marL="0" indent="0">
              <a:spcAft>
                <a:spcPts val="600"/>
              </a:spcAft>
            </a:pPr>
            <a:r>
              <a:rPr lang="en-US" sz="2800">
                <a:latin typeface="Arial" charset="0"/>
              </a:rPr>
              <a:t>work TOGETHER</a:t>
            </a:r>
          </a:p>
          <a:p>
            <a:pPr marL="0" indent="0">
              <a:spcAft>
                <a:spcPts val="600"/>
              </a:spcAft>
            </a:pPr>
            <a:r>
              <a:rPr lang="en-US" sz="2800">
                <a:latin typeface="Arial" charset="0"/>
              </a:rPr>
              <a:t>take ACTION to change SYSTEMS</a:t>
            </a:r>
          </a:p>
          <a:p>
            <a:pPr marL="0" indent="0">
              <a:spcAft>
                <a:spcPts val="600"/>
              </a:spcAft>
              <a:buFont typeface="Arial" charset="0"/>
              <a:buNone/>
            </a:pPr>
            <a:endParaRPr lang="en-US" sz="28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p:txBody>
          <a:bodyPr wrap="square" numCol="1" anchorCtr="0" compatLnSpc="1">
            <a:prstTxWarp prst="textNoShape">
              <a:avLst/>
            </a:prstTxWarp>
          </a:bodyPr>
          <a:lstStyle/>
          <a:p>
            <a:pPr>
              <a:defRPr/>
            </a:pPr>
            <a:r>
              <a:rPr lang="en-US"/>
              <a:t>Changing policies and systems</a:t>
            </a:r>
          </a:p>
        </p:txBody>
      </p:sp>
      <p:sp>
        <p:nvSpPr>
          <p:cNvPr id="23554" name="Content Placeholder 2"/>
          <p:cNvSpPr>
            <a:spLocks noGrp="1"/>
          </p:cNvSpPr>
          <p:nvPr>
            <p:ph idx="1"/>
          </p:nvPr>
        </p:nvSpPr>
        <p:spPr/>
        <p:txBody>
          <a:bodyPr/>
          <a:lstStyle/>
          <a:p>
            <a:pPr marL="0" indent="0">
              <a:buFont typeface="Arial" charset="0"/>
              <a:buNone/>
            </a:pPr>
            <a:r>
              <a:rPr lang="en-US" sz="3200">
                <a:latin typeface="Arial" charset="0"/>
              </a:rPr>
              <a:t>What are some systemic changes we could make in BC that would help us move towards climate justice? </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Clarity.thmx</Template>
  <TotalTime>10982</TotalTime>
  <Words>453</Words>
  <Application>Microsoft Macintosh PowerPoint</Application>
  <PresentationFormat>On-screen Show (4:3)</PresentationFormat>
  <Paragraphs>42</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ＭＳ Ｐゴシック</vt:lpstr>
      <vt:lpstr>Calibri</vt:lpstr>
      <vt:lpstr>Clarity</vt:lpstr>
      <vt:lpstr>CHALLENGES TO CHANGE</vt:lpstr>
      <vt:lpstr>Types of change</vt:lpstr>
      <vt:lpstr>Brainstorm as a class</vt:lpstr>
      <vt:lpstr>The Story of Change – Guiding questions</vt:lpstr>
      <vt:lpstr>The Story of Change</vt:lpstr>
      <vt:lpstr>How do we make change happen?</vt:lpstr>
      <vt:lpstr>Support for climate action in BC</vt:lpstr>
      <vt:lpstr>Support for climate action in BC</vt:lpstr>
      <vt:lpstr>Changing policies and systems</vt:lpstr>
      <vt:lpstr>Youth4Tap at Windermere </vt:lpstr>
      <vt:lpstr>Positive change is possible</vt:lpstr>
    </vt:vector>
  </TitlesOfParts>
  <Company>Terry Fox Secondary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Cho</dc:creator>
  <cp:lastModifiedBy>Avi Goldberg</cp:lastModifiedBy>
  <cp:revision>61</cp:revision>
  <dcterms:created xsi:type="dcterms:W3CDTF">2014-07-22T19:46:47Z</dcterms:created>
  <dcterms:modified xsi:type="dcterms:W3CDTF">2014-07-29T20:46:14Z</dcterms:modified>
</cp:coreProperties>
</file>